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sldIdLst>
    <p:sldId id="256" r:id="rId2"/>
    <p:sldId id="268" r:id="rId3"/>
    <p:sldId id="257" r:id="rId4"/>
    <p:sldId id="258" r:id="rId5"/>
    <p:sldId id="259" r:id="rId6"/>
    <p:sldId id="260" r:id="rId7"/>
    <p:sldId id="266" r:id="rId8"/>
    <p:sldId id="267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67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14120-C968-4C4A-89EB-03246EFB6054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B04BF-5D40-49BC-BE0F-F9AE0EF39C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04BF-5D40-49BC-BE0F-F9AE0EF39CA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oup 7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6175" y="2614613"/>
            <a:ext cx="6875463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B6898F-5572-4026-A039-13EC43E24D93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4E5EA73-4383-48EC-8F70-90DD9905A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A78470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FA46-02C1-4576-B06F-EF5AF01B1CA5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AA23E-1D1B-49BC-BF05-6586B2DC1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6745" y="1381458"/>
              <a:ext cx="877650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A78470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B4814-15A4-4547-8143-7574A0782F43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57942-32A4-4572-9FB8-FF9588540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A78470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BAAFB-035C-4C5D-A8F6-EC3A4B71A8DA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580FF-C44A-4E2F-B5AA-FCB534033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A78470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D3FB-1C45-42E6-9C40-8EFAE9A9E395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87C22-707A-49D2-BEAC-71F0E2E33D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A78470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B8738-ED00-4738-A139-F1CC400E8B9D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F3B3-9BD2-4AF0-A8FA-7D7609972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A78470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2ED15-4D19-43BF-9E8A-485D197EFFC6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1B050-31A3-4A27-8BE3-75E245754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4147772" y="1381459"/>
              <a:ext cx="876363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/>
              <a:ext uri="{91240B29-F687-4F45-9708-019B960494DF}"/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r>
                <a:rPr lang="en-US" sz="5400" smtClean="0">
                  <a:solidFill>
                    <a:srgbClr val="A78470"/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8D4B2-ECC8-4CB6-9744-0D648241B864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971DB-D068-44A4-97E6-6BD080D7EE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2CD2-B38D-44A2-8F04-E91A4B961E2D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33AC-75D1-46C7-8A83-AA4CD2B63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401DA-4312-4A85-AE39-09BCC468BA97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AE548-9056-4EE2-8F5A-E89807229F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231AA-9934-4C40-9D12-7C6D6AFE07C7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BE67B-A4E9-42BF-BC32-C4763A1C1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Rectangle 6"/>
          <p:cNvGrpSpPr>
            <a:grpSpLocks/>
          </p:cNvGrpSpPr>
          <p:nvPr/>
        </p:nvGrpSpPr>
        <p:grpSpPr bwMode="auto">
          <a:xfrm>
            <a:off x="-6350" y="-6350"/>
            <a:ext cx="9156700" cy="6870700"/>
            <a:chOff x="-4" y="-4"/>
            <a:chExt cx="5768" cy="4328"/>
          </a:xfrm>
        </p:grpSpPr>
        <p:pic>
          <p:nvPicPr>
            <p:cNvPr id="1032" name="Rectangle 6"/>
            <p:cNvPicPr>
              <a:picLocks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-4" y="-4"/>
              <a:ext cx="5768" cy="4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6F1414-E9DC-4FA3-A1CB-56EF34C4B560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86FDA5-CF54-4CC1-B18E-A43467554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29" r:id="rId7"/>
    <p:sldLayoutId id="2147483930" r:id="rId8"/>
    <p:sldLayoutId id="2147483931" r:id="rId9"/>
    <p:sldLayoutId id="2147483938" r:id="rId10"/>
    <p:sldLayoutId id="21474839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Заголовок 3"/>
          <p:cNvPicPr>
            <a:picLocks noGrp="1" noChangeArrowheads="1"/>
          </p:cNvPicPr>
          <p:nvPr>
            <p:ph type="ctr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14" y="714356"/>
            <a:ext cx="6851650" cy="2425700"/>
          </a:xfr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71563" y="3643313"/>
            <a:ext cx="7000875" cy="27860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10 класу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СЗШ №37 м. Дніпропетровська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uk-UA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Шуміліна Олександра</a:t>
            </a:r>
            <a:endParaRPr lang="ru-RU" sz="3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0" y="928688"/>
            <a:ext cx="9144000" cy="5715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2880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i="1" spc="50" dirty="0" smtClean="0">
                <a:ln w="1270">
                  <a:solidFill>
                    <a:schemeClr val="bg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Наслідки Першої Світової війни для Укра</a:t>
            </a:r>
            <a:r>
              <a:rPr lang="uk-UA" sz="6000" b="1" i="1" spc="50" dirty="0" smtClean="0">
                <a:ln w="1270">
                  <a:solidFill>
                    <a:schemeClr val="bg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їни:</a:t>
            </a:r>
            <a:endParaRPr lang="ru-RU" sz="6000" b="1" i="1" spc="50" dirty="0" smtClean="0">
              <a:ln w="1270">
                <a:solidFill>
                  <a:schemeClr val="bg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Схема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7500962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>
          <a:xfrm>
            <a:off x="642938" y="2214563"/>
            <a:ext cx="7747000" cy="3878262"/>
          </a:xfrm>
        </p:spPr>
        <p:txBody>
          <a:bodyPr/>
          <a:lstStyle/>
          <a:p>
            <a:pPr marL="457200" indent="-457200">
              <a:buFont typeface="Impact" pitchFamily="34" charset="0"/>
              <a:buAutoNum type="arabicParenR"/>
            </a:pPr>
            <a:r>
              <a:rPr lang="uk-UA" sz="3200" i="1" dirty="0" smtClean="0"/>
              <a:t>Плани країн-учасниць щодо України.</a:t>
            </a:r>
          </a:p>
          <a:p>
            <a:pPr marL="457200" indent="-457200">
              <a:buFont typeface="Impact" pitchFamily="34" charset="0"/>
              <a:buAutoNum type="arabicParenR"/>
            </a:pPr>
            <a:r>
              <a:rPr lang="uk-UA" sz="3200" i="1" dirty="0" smtClean="0"/>
              <a:t>Політично активні українці в Західній Україні.</a:t>
            </a:r>
          </a:p>
          <a:p>
            <a:pPr marL="457200" indent="-457200">
              <a:buFont typeface="Impact" pitchFamily="34" charset="0"/>
              <a:buAutoNum type="arabicParenR"/>
            </a:pPr>
            <a:r>
              <a:rPr lang="uk-UA" sz="3200" i="1" dirty="0" smtClean="0"/>
              <a:t>Суспільний рух в Наддніпрянщині.</a:t>
            </a:r>
          </a:p>
          <a:p>
            <a:pPr marL="457200" indent="-457200">
              <a:buFont typeface="Impact" pitchFamily="34" charset="0"/>
              <a:buAutoNum type="arabicParenR"/>
            </a:pPr>
            <a:r>
              <a:rPr lang="uk-UA" sz="3200" i="1" dirty="0" smtClean="0"/>
              <a:t>Основні битви на території України.</a:t>
            </a:r>
          </a:p>
          <a:p>
            <a:pPr marL="457200" indent="-457200">
              <a:buFont typeface="Impact" pitchFamily="34" charset="0"/>
              <a:buAutoNum type="arabicParenR"/>
            </a:pPr>
            <a:r>
              <a:rPr lang="uk-UA" sz="3200" i="1" dirty="0" smtClean="0"/>
              <a:t>Наслідки Першої Світової війни для України.</a:t>
            </a:r>
          </a:p>
          <a:p>
            <a:pPr marL="457200" indent="-457200">
              <a:buFont typeface="Impact" pitchFamily="34" charset="0"/>
              <a:buAutoNum type="arabicParenR"/>
            </a:pPr>
            <a:endParaRPr lang="uk-UA" dirty="0" smtClean="0"/>
          </a:p>
          <a:p>
            <a:pPr marL="457200" indent="-457200">
              <a:buFont typeface="Impact" pitchFamily="34" charset="0"/>
              <a:buAutoNum type="arabicParenR"/>
            </a:pPr>
            <a:endParaRPr lang="uk-UA" dirty="0" smtClean="0"/>
          </a:p>
          <a:p>
            <a:pPr marL="457200" indent="-457200">
              <a:buFont typeface="Impact" pitchFamily="34" charset="0"/>
              <a:buAutoNum type="arabicParenR"/>
            </a:pPr>
            <a:endParaRPr lang="uk-UA" dirty="0" smtClean="0"/>
          </a:p>
        </p:txBody>
      </p:sp>
      <p:sp>
        <p:nvSpPr>
          <p:cNvPr id="11267" name="Заголовок 2"/>
          <p:cNvSpPr>
            <a:spLocks noGrp="1"/>
          </p:cNvSpPr>
          <p:nvPr>
            <p:ph type="title"/>
          </p:nvPr>
        </p:nvSpPr>
        <p:spPr>
          <a:xfrm>
            <a:off x="714348" y="357166"/>
            <a:ext cx="7756525" cy="1054100"/>
          </a:xfrm>
        </p:spPr>
        <p:txBody>
          <a:bodyPr/>
          <a:lstStyle/>
          <a:p>
            <a:r>
              <a:rPr lang="uk-UA" sz="8000" b="1" i="1" spc="50" dirty="0" smtClean="0">
                <a:ln w="11430">
                  <a:solidFill>
                    <a:schemeClr val="bg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Зміст</a:t>
            </a:r>
            <a:endParaRPr lang="ru-RU" sz="8000" b="1" i="1" spc="50" dirty="0" smtClean="0">
              <a:ln w="11430">
                <a:solidFill>
                  <a:schemeClr val="bg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uiExpand="1" build="p"/>
      <p:bldP spid="112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50926" indent="-514350" eaLnBrk="1" fontAlgn="auto" hangingPunct="1">
              <a:spcAft>
                <a:spcPts val="0"/>
              </a:spcAft>
              <a:defRPr/>
            </a:pPr>
            <a:r>
              <a:rPr lang="uk-UA" sz="3500" b="1" dirty="0" smtClean="0">
                <a:solidFill>
                  <a:schemeClr val="accent1"/>
                </a:solidFill>
              </a:rPr>
              <a:t>Росія: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uk-UA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контроль над Східною Галичиною, Північною Буковиною і Закарпаттям.</a:t>
            </a:r>
          </a:p>
          <a:p>
            <a:pPr marL="550926" indent="-514350" eaLnBrk="1" fontAlgn="auto" hangingPunct="1">
              <a:spcAft>
                <a:spcPts val="0"/>
              </a:spcAft>
              <a:defRPr/>
            </a:pPr>
            <a:r>
              <a:rPr lang="uk-UA" sz="3500" b="1" dirty="0" smtClean="0">
                <a:solidFill>
                  <a:schemeClr val="accent1"/>
                </a:solidFill>
              </a:rPr>
              <a:t>Австро-Угорщина: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uk-UA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панування на Волині та Поділлі.</a:t>
            </a:r>
          </a:p>
          <a:p>
            <a:pPr marL="550926" indent="-514350" eaLnBrk="1" fontAlgn="auto" hangingPunct="1">
              <a:spcAft>
                <a:spcPts val="0"/>
              </a:spcAft>
              <a:defRPr/>
            </a:pPr>
            <a:r>
              <a:rPr lang="uk-UA" sz="3500" b="1" dirty="0" smtClean="0">
                <a:solidFill>
                  <a:schemeClr val="accent1"/>
                </a:solidFill>
              </a:rPr>
              <a:t>Німеччина: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uk-UA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захоплення всієї України та под</a:t>
            </a:r>
            <a:r>
              <a:rPr lang="ru-R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іл її між союзниками.</a:t>
            </a:r>
          </a:p>
          <a:p>
            <a:pPr marL="36576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Для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uk-UA" sz="3500" b="1" dirty="0" smtClean="0">
                <a:solidFill>
                  <a:schemeClr val="accent1"/>
                </a:solidFill>
              </a:rPr>
              <a:t>Укра</a:t>
            </a:r>
            <a:r>
              <a:rPr lang="ru-RU" sz="3500" b="1" dirty="0" smtClean="0">
                <a:solidFill>
                  <a:schemeClr val="accent1"/>
                </a:solidFill>
              </a:rPr>
              <a:t>їни </a:t>
            </a:r>
            <a:r>
              <a:rPr lang="ru-R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це братовбивча війна. Українці у склад</a:t>
            </a:r>
            <a:r>
              <a:rPr lang="uk-UA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 російської та австро-угорської армій мусили воювати по обидва боки фронту.</a:t>
            </a:r>
            <a:endParaRPr lang="ru-RU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-142899"/>
            <a:ext cx="8439150" cy="1985988"/>
          </a:xfrm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Плани кра</a:t>
            </a:r>
            <a:r>
              <a:rPr lang="ru-RU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їн-учасниць щодо Укра</a:t>
            </a:r>
            <a: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їни: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07950" y="1700213"/>
          <a:ext cx="8928100" cy="475615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52668"/>
                <a:gridCol w="3175392"/>
                <a:gridCol w="3600040"/>
              </a:tblGrid>
              <a:tr h="640251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НАЗВА</a:t>
                      </a:r>
                      <a:endParaRPr lang="ru-RU" sz="1800" dirty="0"/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/>
                        <a:t>ГУР (</a:t>
                      </a:r>
                      <a:r>
                        <a:rPr lang="ru-RU" sz="1800" dirty="0" smtClean="0"/>
                        <a:t>Головна Українська Рада)</a:t>
                      </a:r>
                      <a:endParaRPr lang="ru-RU" sz="1800" b="0" dirty="0" smtClean="0"/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СВУ (Союз визволення</a:t>
                      </a:r>
                      <a:r>
                        <a:rPr lang="uk-UA" sz="1800" baseline="0" dirty="0" smtClean="0"/>
                        <a:t> України)</a:t>
                      </a:r>
                      <a:endParaRPr lang="ru-RU" sz="1800" b="0" dirty="0"/>
                    </a:p>
                  </a:txBody>
                  <a:tcPr marL="91431" marR="91431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ДАТА</a:t>
                      </a:r>
                      <a:r>
                        <a:rPr lang="uk-UA" sz="1800" b="1" baseline="0" dirty="0" smtClean="0"/>
                        <a:t> СТВОРЕННЯ</a:t>
                      </a:r>
                      <a:endParaRPr lang="ru-RU" sz="1800" b="1" dirty="0"/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 серпня</a:t>
                      </a:r>
                      <a:r>
                        <a:rPr lang="ru-RU" sz="1800" baseline="0" dirty="0" smtClean="0"/>
                        <a:t> 1914 р. </a:t>
                      </a:r>
                      <a:endParaRPr lang="ru-RU" sz="1800" dirty="0"/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 серпня</a:t>
                      </a:r>
                      <a:r>
                        <a:rPr lang="ru-RU" sz="1800" baseline="0" dirty="0" smtClean="0"/>
                        <a:t> 1914 р.</a:t>
                      </a:r>
                      <a:endParaRPr lang="ru-RU" sz="1800" dirty="0"/>
                    </a:p>
                  </a:txBody>
                  <a:tcPr marL="91431" marR="91431" marT="45732" marB="45732"/>
                </a:tc>
              </a:tr>
              <a:tr h="64025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Л</a:t>
                      </a:r>
                      <a:r>
                        <a:rPr lang="uk-UA" sz="1800" b="1" dirty="0" smtClean="0"/>
                        <a:t>ІДЕРИ</a:t>
                      </a:r>
                      <a:endParaRPr lang="ru-RU" sz="1800" b="1" dirty="0"/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К.</a:t>
                      </a:r>
                      <a:r>
                        <a:rPr lang="uk-UA" sz="1800" baseline="0" dirty="0" smtClean="0"/>
                        <a:t> Левицький, М. Павлик, М. Ганкевич</a:t>
                      </a:r>
                      <a:endParaRPr lang="ru-RU" sz="1800" dirty="0"/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А. Жук, Д.</a:t>
                      </a:r>
                      <a:r>
                        <a:rPr lang="ru-RU" sz="1800" baseline="0" dirty="0" smtClean="0"/>
                        <a:t> Донцов, В. Дорошенко, М. Меленевський та </a:t>
                      </a:r>
                      <a:r>
                        <a:rPr lang="uk-UA" sz="1800" baseline="0" dirty="0" smtClean="0"/>
                        <a:t>ін.</a:t>
                      </a:r>
                      <a:endParaRPr lang="ru-RU" sz="1800" dirty="0"/>
                    </a:p>
                  </a:txBody>
                  <a:tcPr marL="91431" marR="91431" marT="45732" marB="45732"/>
                </a:tc>
              </a:tr>
              <a:tr h="2835397">
                <a:tc>
                  <a:txBody>
                    <a:bodyPr/>
                    <a:lstStyle/>
                    <a:p>
                      <a:r>
                        <a:rPr lang="uk-UA" sz="1800" b="1" dirty="0" smtClean="0"/>
                        <a:t>ПРОГРАМА</a:t>
                      </a:r>
                      <a:endParaRPr lang="ru-RU" sz="1800" b="1" dirty="0"/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800" dirty="0" smtClean="0"/>
                        <a:t>Підтримка австрійського уряду</a:t>
                      </a:r>
                      <a:r>
                        <a:rPr lang="uk-UA" sz="1800" baseline="0" dirty="0" smtClean="0"/>
                        <a:t> у в</a:t>
                      </a:r>
                      <a:r>
                        <a:rPr lang="ru-RU" sz="1800" baseline="0" dirty="0" smtClean="0"/>
                        <a:t>ійні.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800" baseline="0" dirty="0" smtClean="0"/>
                        <a:t>Активне формування легіону Українських </a:t>
                      </a:r>
                      <a:r>
                        <a:rPr lang="ru-RU" sz="1800" baseline="0" dirty="0" smtClean="0"/>
                        <a:t>січових стрільців.</a:t>
                      </a:r>
                    </a:p>
                  </a:txBody>
                  <a:tcPr marL="91431" marR="91431" marT="45732" marB="45732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800" dirty="0" smtClean="0"/>
                        <a:t>Співпраця</a:t>
                      </a:r>
                      <a:r>
                        <a:rPr lang="uk-UA" sz="1800" baseline="0" dirty="0" smtClean="0"/>
                        <a:t> з Німеччиною та Австро-Угорщиною з метою визволення України</a:t>
                      </a:r>
                      <a:r>
                        <a:rPr lang="ru-RU" sz="1800" baseline="0" dirty="0" smtClean="0"/>
                        <a:t>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800" baseline="0" dirty="0" smtClean="0"/>
                        <a:t>Утворення самостійної української держави у формі Конституційної Монархії.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800" baseline="0" dirty="0" smtClean="0"/>
                        <a:t>Заснування демократичного суспільства.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800" baseline="0" dirty="0" smtClean="0"/>
                        <a:t>Самостійність української церкви.</a:t>
                      </a:r>
                    </a:p>
                  </a:txBody>
                  <a:tcPr marL="91431" marR="91431" marT="45732" marB="45732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7144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spc="50" dirty="0" smtClean="0">
                <a:ln w="1270">
                  <a:solidFill>
                    <a:schemeClr val="bg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Політично активні українці в Західній Україні</a:t>
            </a:r>
            <a:endParaRPr lang="ru-RU" sz="9600" b="1" i="1" spc="50" dirty="0" smtClean="0">
              <a:ln w="1270">
                <a:solidFill>
                  <a:schemeClr val="bg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6643688" cy="714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i="1" spc="50" dirty="0" smtClean="0">
                <a:ln w="1270">
                  <a:solidFill>
                    <a:schemeClr val="bg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Суспільний рух в Наддніпрянщині</a:t>
            </a:r>
            <a:endParaRPr lang="ru-RU" b="1" i="1" spc="50" dirty="0" smtClean="0">
              <a:ln w="1270">
                <a:solidFill>
                  <a:schemeClr val="bg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7950" y="1628775"/>
          <a:ext cx="8928100" cy="518477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20028"/>
                <a:gridCol w="6408072"/>
              </a:tblGrid>
              <a:tr h="365774"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НАЗВА</a:t>
                      </a:r>
                      <a:endParaRPr lang="ru-RU" sz="18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uk-UA" sz="1800" dirty="0" smtClean="0"/>
                        <a:t>ПРОГРАМА</a:t>
                      </a:r>
                      <a:endParaRPr lang="ru-RU" sz="1800" dirty="0"/>
                    </a:p>
                  </a:txBody>
                  <a:tcPr marL="91431" marR="91431" marT="45722" marB="45722"/>
                </a:tc>
              </a:tr>
              <a:tr h="1005879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ТУП (Товариство</a:t>
                      </a:r>
                      <a:r>
                        <a:rPr lang="uk-UA" sz="2000" baseline="0" dirty="0" smtClean="0"/>
                        <a:t> українських поступовців)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Підтримка Росії, </a:t>
                      </a:r>
                      <a:r>
                        <a:rPr lang="ru-RU" sz="2000" dirty="0" smtClean="0"/>
                        <a:t>сподівання</a:t>
                      </a:r>
                      <a:r>
                        <a:rPr lang="ru-RU" sz="2000" baseline="0" dirty="0" smtClean="0"/>
                        <a:t> на автономію (самоврядування), але п</a:t>
                      </a:r>
                      <a:r>
                        <a:rPr lang="uk-UA" sz="2000" baseline="0" dirty="0" smtClean="0"/>
                        <a:t>ізніше перейшли до нейтральної позиції.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</a:tr>
              <a:tr h="131069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УСДРП (Українська</a:t>
                      </a:r>
                      <a:r>
                        <a:rPr lang="uk-UA" sz="2000" baseline="0" dirty="0" smtClean="0"/>
                        <a:t> соціал-демократична робітнича партія)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Не</a:t>
                      </a:r>
                      <a:r>
                        <a:rPr lang="uk-UA" sz="2000" baseline="0" dirty="0" smtClean="0"/>
                        <a:t> було </a:t>
                      </a:r>
                      <a:r>
                        <a:rPr lang="ru-RU" sz="2000" baseline="0" dirty="0" smtClean="0"/>
                        <a:t>єдиного погляду на війну. Група на чол</a:t>
                      </a:r>
                      <a:r>
                        <a:rPr lang="uk-UA" sz="2000" baseline="0" dirty="0" smtClean="0"/>
                        <a:t>і з С. Петлюрою була на боці Росії. Група на чолі з В. Винниченко засудила в</a:t>
                      </a:r>
                      <a:r>
                        <a:rPr lang="ru-RU" sz="2000" baseline="0" dirty="0" smtClean="0"/>
                        <a:t>ійну та в</a:t>
                      </a:r>
                      <a:r>
                        <a:rPr lang="uk-UA" sz="2000" baseline="0" dirty="0" smtClean="0"/>
                        <a:t>ідстоювала ідею автономії.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</a:tr>
              <a:tr h="1045840"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Карпато-руський</a:t>
                      </a:r>
                      <a:r>
                        <a:rPr lang="uk-UA" sz="2000" baseline="0" dirty="0" smtClean="0"/>
                        <a:t> визвольний комітет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Створений</a:t>
                      </a:r>
                      <a:r>
                        <a:rPr lang="uk-UA" sz="2000" baseline="0" dirty="0" smtClean="0"/>
                        <a:t> у Ки</a:t>
                      </a:r>
                      <a:r>
                        <a:rPr lang="ru-RU" sz="2000" baseline="0" dirty="0" smtClean="0"/>
                        <a:t>єві емігрантами з Галиччини. П</a:t>
                      </a:r>
                      <a:r>
                        <a:rPr lang="uk-UA" sz="2000" baseline="0" dirty="0" smtClean="0"/>
                        <a:t>ідтримка Росії та обєднання </a:t>
                      </a:r>
                      <a:r>
                        <a:rPr lang="ru-RU" sz="2000" baseline="0" dirty="0" smtClean="0"/>
                        <a:t>всіх українських земель під ії владою. 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</a:tr>
              <a:tr h="145659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Ком</a:t>
                      </a:r>
                      <a:r>
                        <a:rPr lang="uk-UA" sz="2000" dirty="0" smtClean="0"/>
                        <a:t>ітет</a:t>
                      </a:r>
                      <a:r>
                        <a:rPr lang="uk-UA" sz="2000" baseline="0" dirty="0" smtClean="0"/>
                        <a:t> </a:t>
                      </a:r>
                      <a:r>
                        <a:rPr lang="ru-RU" sz="2000" baseline="0" dirty="0" smtClean="0"/>
                        <a:t>Південно-Західного фронту Всерос</a:t>
                      </a:r>
                      <a:r>
                        <a:rPr lang="uk-UA" sz="2000" baseline="0" dirty="0" smtClean="0"/>
                        <a:t>ійського союзу міст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uk-UA" sz="2000" dirty="0" smtClean="0"/>
                        <a:t>Підтримка Росії.</a:t>
                      </a:r>
                      <a:endParaRPr lang="ru-RU" sz="2000" dirty="0"/>
                    </a:p>
                  </a:txBody>
                  <a:tcPr marL="91431" marR="91431" marT="45722" marB="4572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975" y="476250"/>
            <a:ext cx="6972300" cy="7254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400" b="1" i="1" spc="50" dirty="0" smtClean="0">
                <a:ln w="1270">
                  <a:solidFill>
                    <a:schemeClr val="bg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Основні битви на території України</a:t>
            </a:r>
            <a:endParaRPr lang="ru-RU" sz="4400" b="1" i="1" spc="50" dirty="0" smtClean="0">
              <a:ln w="1270">
                <a:solidFill>
                  <a:schemeClr val="bg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0" y="1643050"/>
            <a:ext cx="33829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«У </a:t>
            </a:r>
            <a:r>
              <a:rPr lang="ru-RU" sz="1400" dirty="0" err="1" smtClean="0"/>
              <a:t>Галичин</a:t>
            </a:r>
            <a:r>
              <a:rPr lang="uk-UA" sz="1400" dirty="0"/>
              <a:t>і</a:t>
            </a:r>
            <a:r>
              <a:rPr lang="uk-UA" sz="1400" dirty="0" smtClean="0"/>
              <a:t>. Кавалерист</a:t>
            </a:r>
            <a:r>
              <a:rPr lang="uk-UA" sz="1400" dirty="0"/>
              <a:t>» восени 1914 р.</a:t>
            </a:r>
            <a:endParaRPr lang="ru-RU" sz="1400" dirty="0"/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607140"/>
            <a:ext cx="2714644" cy="17318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072198" y="3357562"/>
            <a:ext cx="214313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1400" dirty="0"/>
              <a:t>«Бій </a:t>
            </a:r>
            <a:r>
              <a:rPr lang="ru-RU" sz="1400" dirty="0" err="1"/>
              <a:t>під</a:t>
            </a:r>
            <a:r>
              <a:rPr lang="ru-RU" sz="1400" dirty="0"/>
              <a:t> Ярославом, </a:t>
            </a:r>
            <a:r>
              <a:rPr lang="ru-RU" sz="1400" dirty="0" err="1"/>
              <a:t>Галицький</a:t>
            </a:r>
            <a:r>
              <a:rPr lang="ru-RU" sz="1400" dirty="0"/>
              <a:t> фронт»</a:t>
            </a:r>
          </a:p>
          <a:p>
            <a:pPr algn="ctr"/>
            <a:r>
              <a:rPr lang="ru-RU" sz="1400" dirty="0" err="1"/>
              <a:t>восени</a:t>
            </a:r>
            <a:r>
              <a:rPr lang="ru-RU" sz="1400" dirty="0"/>
              <a:t> 1914 р.</a:t>
            </a:r>
          </a:p>
          <a:p>
            <a:endParaRPr lang="ru-RU" dirty="0"/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786322"/>
            <a:ext cx="3851275" cy="1619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762000" y="6550025"/>
            <a:ext cx="4056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 err="1"/>
              <a:t>Січові</a:t>
            </a:r>
            <a:r>
              <a:rPr lang="ru-RU" sz="1400" dirty="0"/>
              <a:t> </a:t>
            </a:r>
            <a:r>
              <a:rPr lang="ru-RU" sz="1400" dirty="0" err="1"/>
              <a:t>стрільці</a:t>
            </a:r>
            <a:r>
              <a:rPr lang="ru-RU" sz="1400" dirty="0"/>
              <a:t> в окопах </a:t>
            </a:r>
            <a:r>
              <a:rPr lang="ru-RU" sz="1400" dirty="0" err="1"/>
              <a:t>під</a:t>
            </a:r>
            <a:r>
              <a:rPr lang="ru-RU" sz="1400" dirty="0"/>
              <a:t> Галичем. 1915 р.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214818"/>
            <a:ext cx="2971828" cy="19877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600700" y="6254750"/>
            <a:ext cx="3346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«Лег</a:t>
            </a:r>
            <a:r>
              <a:rPr lang="uk-UA" sz="1400" dirty="0"/>
              <a:t>іон Українських січових стрільців» 1914 р.</a:t>
            </a:r>
            <a:endParaRPr lang="ru-RU" sz="1400" dirty="0"/>
          </a:p>
        </p:txBody>
      </p:sp>
      <p:sp>
        <p:nvSpPr>
          <p:cNvPr id="22" name="Объект 21"/>
          <p:cNvSpPr>
            <a:spLocks noGrp="1"/>
          </p:cNvSpPr>
          <p:nvPr>
            <p:ph idx="1"/>
          </p:nvPr>
        </p:nvSpPr>
        <p:spPr>
          <a:xfrm>
            <a:off x="214282" y="2214554"/>
            <a:ext cx="4838701" cy="239078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 fontScale="85000"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b="1" dirty="0" smtClean="0">
                <a:solidFill>
                  <a:schemeClr val="accent2"/>
                </a:solidFill>
              </a:rPr>
              <a:t>Галицька битва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/>
              <a:t>(18 серпня – 21 вересня 1914 р.)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/>
              <a:t>Рос</a:t>
            </a:r>
            <a:r>
              <a:rPr lang="uk-UA" dirty="0" smtClean="0"/>
              <a:t>ійські війська захопили Сх</a:t>
            </a:r>
            <a:r>
              <a:rPr lang="ru-RU" dirty="0" smtClean="0"/>
              <a:t>ідну 	Галичину та П</a:t>
            </a:r>
            <a:r>
              <a:rPr lang="uk-UA" dirty="0" smtClean="0"/>
              <a:t>івнічну Буковину. Було створено генерал-губернаторство «Галицько-Буковинське», на чолі граф Бобринський.</a:t>
            </a:r>
            <a:endParaRPr lang="ru-RU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42852"/>
            <a:ext cx="1889109" cy="14740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withGroup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/>
      <p:bldP spid="29" grpId="0"/>
      <p:bldP spid="31" grpId="0"/>
      <p:bldP spid="33" grpId="0"/>
      <p:bldP spid="22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3857629"/>
            <a:ext cx="5029205" cy="250033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365760" indent="-36576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dirty="0" smtClean="0"/>
              <a:t>    </a:t>
            </a: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Австро-Н</a:t>
            </a:r>
            <a:r>
              <a:rPr lang="uk-UA" sz="3200" b="1" dirty="0" smtClean="0">
                <a:solidFill>
                  <a:schemeClr val="accent3">
                    <a:lumMod val="75000"/>
                  </a:schemeClr>
                </a:solidFill>
              </a:rPr>
              <a:t>імецький наступ на Галичині</a:t>
            </a:r>
          </a:p>
          <a:p>
            <a:pPr marL="365760" indent="-36576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dirty="0" smtClean="0"/>
              <a:t>(1915 р.)</a:t>
            </a:r>
          </a:p>
          <a:p>
            <a:pPr marL="365760" indent="-36576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dirty="0" smtClean="0"/>
              <a:t>Росія залишила Східну Галичину, Північну Буковину ти Волинь.</a:t>
            </a:r>
            <a:endParaRPr lang="ru-RU" dirty="0"/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7215188" y="30003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95775" y="3143248"/>
            <a:ext cx="48482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«</a:t>
            </a:r>
            <a:r>
              <a:rPr lang="ru-RU" sz="1400" dirty="0" err="1"/>
              <a:t>Австро-німецькі</a:t>
            </a:r>
            <a:r>
              <a:rPr lang="ru-RU" sz="1400" dirty="0"/>
              <a:t> </a:t>
            </a:r>
            <a:r>
              <a:rPr lang="ru-RU" sz="1400" dirty="0" err="1"/>
              <a:t>війська</a:t>
            </a:r>
            <a:r>
              <a:rPr lang="ru-RU" sz="1400" dirty="0"/>
              <a:t> </a:t>
            </a:r>
            <a:r>
              <a:rPr lang="ru-RU" sz="1400" dirty="0" err="1"/>
              <a:t>окупували</a:t>
            </a:r>
            <a:r>
              <a:rPr lang="ru-RU" sz="1400" dirty="0"/>
              <a:t> </a:t>
            </a:r>
            <a:r>
              <a:rPr lang="ru-RU" sz="1400" dirty="0" err="1"/>
              <a:t>Льв</a:t>
            </a:r>
            <a:r>
              <a:rPr lang="uk-UA" sz="1400" dirty="0" err="1"/>
              <a:t>ів</a:t>
            </a:r>
            <a:r>
              <a:rPr lang="ru-RU" sz="1400" dirty="0"/>
              <a:t>» 1915 р.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714752"/>
            <a:ext cx="3500462" cy="22411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5720" y="6072206"/>
            <a:ext cx="3340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«</a:t>
            </a:r>
            <a:r>
              <a:rPr lang="ru-RU" sz="1400" dirty="0" err="1"/>
              <a:t>Російські</a:t>
            </a:r>
            <a:r>
              <a:rPr lang="ru-RU" sz="1400" dirty="0"/>
              <a:t> </a:t>
            </a:r>
            <a:r>
              <a:rPr lang="ru-RU" sz="1400" dirty="0" err="1"/>
              <a:t>війська</a:t>
            </a:r>
            <a:r>
              <a:rPr lang="ru-RU" sz="1400" dirty="0"/>
              <a:t> у </a:t>
            </a:r>
            <a:r>
              <a:rPr lang="ru-RU" sz="1400" dirty="0" err="1"/>
              <a:t>Львові</a:t>
            </a:r>
            <a:r>
              <a:rPr lang="ru-RU" sz="1400" dirty="0"/>
              <a:t> та </a:t>
            </a:r>
            <a:r>
              <a:rPr lang="ru-RU" sz="1400" dirty="0" err="1"/>
              <a:t>Бучачі</a:t>
            </a:r>
            <a:r>
              <a:rPr lang="ru-RU" sz="1400" dirty="0"/>
              <a:t>» 1915 р.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7" y="571480"/>
            <a:ext cx="3658721" cy="19517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285728"/>
            <a:ext cx="4705349" cy="27501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0" y="2643182"/>
            <a:ext cx="3852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«</a:t>
            </a:r>
            <a:r>
              <a:rPr lang="ru-RU" sz="1400" dirty="0" err="1"/>
              <a:t>Російський</a:t>
            </a:r>
            <a:r>
              <a:rPr lang="ru-RU" sz="1400" dirty="0"/>
              <a:t> </a:t>
            </a:r>
            <a:r>
              <a:rPr lang="ru-RU" sz="1400" dirty="0" err="1"/>
              <a:t>військовий</a:t>
            </a:r>
            <a:r>
              <a:rPr lang="ru-RU" sz="1400" dirty="0"/>
              <a:t> патруль у </a:t>
            </a:r>
            <a:r>
              <a:rPr lang="ru-RU" sz="1400" dirty="0" err="1"/>
              <a:t>Львові</a:t>
            </a:r>
            <a:r>
              <a:rPr lang="ru-RU" sz="1400" dirty="0"/>
              <a:t>» </a:t>
            </a:r>
          </a:p>
          <a:p>
            <a:pPr algn="ctr"/>
            <a:r>
              <a:rPr lang="ru-RU" sz="1400" dirty="0"/>
              <a:t>1915 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3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241" y="3716744"/>
            <a:ext cx="1570576" cy="20402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739" y="115888"/>
            <a:ext cx="6100774" cy="281304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«Брусилівський прорив» 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dirty="0" smtClean="0"/>
              <a:t>(22 травня – початок червня)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uk-UA" dirty="0" smtClean="0"/>
              <a:t>Наступальна операція російських військ на Східному </a:t>
            </a:r>
            <a:r>
              <a:rPr lang="ru-RU" dirty="0" smtClean="0"/>
              <a:t>фронті під командуванням генерала Брусилова. Знову в</a:t>
            </a:r>
            <a:r>
              <a:rPr lang="uk-UA" dirty="0" smtClean="0"/>
              <a:t>ідвойовано Східну Галичину, Північну Буковину та Волинь.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714752"/>
            <a:ext cx="2443479" cy="20247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34083" y="3714752"/>
            <a:ext cx="1550198" cy="20247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00166" y="5929330"/>
            <a:ext cx="3629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Генерал </a:t>
            </a:r>
            <a:r>
              <a:rPr lang="ru-RU" sz="1400" dirty="0" err="1"/>
              <a:t>Олексій</a:t>
            </a:r>
            <a:r>
              <a:rPr lang="ru-RU" sz="1400" dirty="0"/>
              <a:t> Брусилов </a:t>
            </a:r>
          </a:p>
          <a:p>
            <a:pPr algn="ctr"/>
            <a:r>
              <a:rPr lang="ru-RU" sz="1400" dirty="0"/>
              <a:t>(1853-1926)</a:t>
            </a:r>
          </a:p>
        </p:txBody>
      </p:sp>
      <p:pic>
        <p:nvPicPr>
          <p:cNvPr id="17417" name="Picture 9" descr="C:\Users\Alexandra\Desktop\Безымянный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285728"/>
            <a:ext cx="2350638" cy="62881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643314"/>
            <a:ext cx="4970493" cy="285752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365760" indent="-36576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Новий наступ ро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  <a:t>сійських військ </a:t>
            </a:r>
            <a:br>
              <a:rPr lang="uk-UA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/>
              <a:t>(червень 1916 р.)</a:t>
            </a:r>
            <a:br>
              <a:rPr lang="ru-RU" dirty="0" smtClean="0"/>
            </a:br>
            <a:r>
              <a:rPr lang="uk-UA" dirty="0" smtClean="0"/>
              <a:t>Поразка Ро</a:t>
            </a:r>
            <a:r>
              <a:rPr lang="ru-RU" dirty="0" smtClean="0"/>
              <a:t>сії, вона втратила Західні землі України, вийшла з війни.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00063"/>
            <a:ext cx="7467600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321175" cy="2844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85720" y="3143248"/>
            <a:ext cx="4321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dirty="0"/>
              <a:t>«</a:t>
            </a:r>
            <a:r>
              <a:rPr lang="ru-RU" sz="1400" dirty="0" err="1"/>
              <a:t>Росіяни</a:t>
            </a:r>
            <a:r>
              <a:rPr lang="ru-RU" sz="1400" dirty="0"/>
              <a:t> в </a:t>
            </a:r>
            <a:r>
              <a:rPr lang="ru-RU" sz="1400" dirty="0" err="1"/>
              <a:t>Галичині</a:t>
            </a:r>
            <a:r>
              <a:rPr lang="ru-RU" sz="1400" dirty="0"/>
              <a:t>» 1916 р.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785794"/>
            <a:ext cx="4293303" cy="25019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32363" y="3341688"/>
            <a:ext cx="40481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dirty="0"/>
              <a:t>«У боях за Галичину» 1916 р.</a:t>
            </a:r>
            <a:endParaRPr lang="ru-RU" sz="1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22925" y="3789363"/>
            <a:ext cx="3375025" cy="2295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622925" y="6084888"/>
            <a:ext cx="3375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/>
              <a:t>«Вихід Росії з в</a:t>
            </a:r>
            <a:r>
              <a:rPr lang="uk-UA" sz="1400"/>
              <a:t>ійни»</a:t>
            </a:r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/>
      <p:bldP spid="8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627</TotalTime>
  <Words>499</Words>
  <Application>Microsoft Office PowerPoint</Application>
  <PresentationFormat>Экран (4:3)</PresentationFormat>
  <Paragraphs>73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Слайд 1</vt:lpstr>
      <vt:lpstr>Зміст</vt:lpstr>
      <vt:lpstr>Плани країн-учасниць щодо України:</vt:lpstr>
      <vt:lpstr>Політично активні українці в Західній Україні</vt:lpstr>
      <vt:lpstr>Суспільний рух в Наддніпрянщині</vt:lpstr>
      <vt:lpstr>Основні битви на території України</vt:lpstr>
      <vt:lpstr>Слайд 7</vt:lpstr>
      <vt:lpstr>Слайд 8</vt:lpstr>
      <vt:lpstr> </vt:lpstr>
      <vt:lpstr>Наслідки Першої Світової війни для України: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з історії України на тему: “Наука і культура України в роки Другої світової війни</dc:title>
  <cp:lastModifiedBy>Alexandra</cp:lastModifiedBy>
  <cp:revision>62</cp:revision>
  <dcterms:modified xsi:type="dcterms:W3CDTF">2013-12-12T14:05:28Z</dcterms:modified>
</cp:coreProperties>
</file>